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3" r:id="rId2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0066"/>
    <a:srgbClr val="006600"/>
    <a:srgbClr val="003300"/>
    <a:srgbClr val="D60093"/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/>
  </p:normalViewPr>
  <p:slideViewPr>
    <p:cSldViewPr>
      <p:cViewPr varScale="1">
        <p:scale>
          <a:sx n="83" d="100"/>
          <a:sy n="83" d="100"/>
        </p:scale>
        <p:origin x="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8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8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r">
              <a:defRPr sz="1200"/>
            </a:lvl1pPr>
          </a:lstStyle>
          <a:p>
            <a:fld id="{E8F9F7F9-E170-48C2-9037-2C4CD36638A8}" type="datetimeFigureOut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0" tIns="45915" rIns="91830" bIns="459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3"/>
          </a:xfrm>
          <a:prstGeom prst="rect">
            <a:avLst/>
          </a:prstGeom>
        </p:spPr>
        <p:txBody>
          <a:bodyPr vert="horz" lIns="91830" tIns="45915" rIns="91830" bIns="459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8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8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r">
              <a:defRPr sz="1200"/>
            </a:lvl1pPr>
          </a:lstStyle>
          <a:p>
            <a:fld id="{9B7758EE-D054-442C-A6EC-CC4CEDE9D5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63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8D08-F9EC-43BA-81C3-E72CBE823085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3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408B-6264-49D6-B2FC-364455463900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F14-5F4E-40B7-B4C2-E9C255DFCE8B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60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2277-88D0-49AE-AAB7-D96D56B67E0E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1ED6-C6D1-4BB6-B7BB-CF59E96A602A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7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F733-7833-4B38-AB30-DA3945B3FFB5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0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1E59-CCB3-4CAA-960E-6389F54A37CA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7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59D8-D4CD-4765-9943-D757A48A3279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55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AEA4-7553-4CA2-A873-8E13A5C40AAC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81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89C9-3450-4AB9-918D-3E7AE3551709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64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348C-5BB2-4FC2-AB03-ADA6FEE2E3FD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13C3-BD0F-4A72-821D-7BDB140D0F51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9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746D-5FCE-4ABF-94A3-A471FA3D2B13}" type="datetime1">
              <a:rPr lang="zh-TW" altLang="en-US" smtClean="0"/>
              <a:t>2022/4/26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B871-4AB5-4C33-8723-629EBC49A3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92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179512" y="0"/>
            <a:ext cx="8964488" cy="620688"/>
            <a:chOff x="179512" y="0"/>
            <a:chExt cx="8964488" cy="620688"/>
          </a:xfrm>
        </p:grpSpPr>
        <p:sp>
          <p:nvSpPr>
            <p:cNvPr id="15" name="矩形 14"/>
            <p:cNvSpPr/>
            <p:nvPr/>
          </p:nvSpPr>
          <p:spPr>
            <a:xfrm>
              <a:off x="8244408" y="0"/>
              <a:ext cx="899592" cy="62068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668344" y="0"/>
              <a:ext cx="576064" cy="6206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092280" y="0"/>
              <a:ext cx="576064" cy="6206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H="1">
              <a:off x="179512" y="600108"/>
              <a:ext cx="6912768" cy="0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99136"/>
              </p:ext>
            </p:extLst>
          </p:nvPr>
        </p:nvGraphicFramePr>
        <p:xfrm>
          <a:off x="683568" y="1412776"/>
          <a:ext cx="7866237" cy="1800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刊登平台</a:t>
                      </a:r>
                    </a:p>
                  </a:txBody>
                  <a:tcPr marL="91413" marR="91413" marT="45710" marB="4571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haroni" pitchFamily="2" charset="-79"/>
                        </a:rPr>
                        <a:t>廣告出刊日</a:t>
                      </a:r>
                      <a:endParaRPr lang="zh-TW" altLang="en-US" sz="1600" b="1" kern="1200" dirty="0">
                        <a:gradFill flip="none" rotWithShape="1">
                          <a:gsLst>
                            <a:gs pos="53000">
                              <a:schemeClr val="bg1"/>
                            </a:gs>
                            <a:gs pos="100000">
                              <a:schemeClr val="bg1">
                                <a:lumMod val="85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01600">
                            <a:schemeClr val="bg1">
                              <a:lumMod val="50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MS Gothic" pitchFamily="49" charset="-128"/>
                        <a:cs typeface="Aharoni" pitchFamily="2" charset="-79"/>
                      </a:endParaRPr>
                    </a:p>
                  </a:txBody>
                  <a:tcPr marL="91413" marR="91413" marT="45710" marB="4571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廣告版面 </a:t>
                      </a:r>
                      <a:endParaRPr lang="zh-TW" altLang="en-US" sz="1600" b="1" kern="1200" dirty="0">
                        <a:gradFill flip="none" rotWithShape="1">
                          <a:gsLst>
                            <a:gs pos="53000">
                              <a:schemeClr val="bg1"/>
                            </a:gs>
                            <a:gs pos="100000">
                              <a:schemeClr val="bg1">
                                <a:lumMod val="85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01600">
                            <a:schemeClr val="bg1">
                              <a:lumMod val="50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MS Gothic" pitchFamily="49" charset="-128"/>
                        <a:cs typeface="Aharoni" pitchFamily="2" charset="-79"/>
                      </a:endParaRPr>
                    </a:p>
                  </a:txBody>
                  <a:tcPr marL="91413" marR="91413" marT="45710" marB="4571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次數</a:t>
                      </a:r>
                      <a:endParaRPr lang="en-US" altLang="zh-TW" sz="1600" b="1" kern="1200" dirty="0" smtClean="0">
                        <a:gradFill flip="none" rotWithShape="1">
                          <a:gsLst>
                            <a:gs pos="53000">
                              <a:schemeClr val="bg1"/>
                            </a:gs>
                            <a:gs pos="100000">
                              <a:schemeClr val="bg1">
                                <a:lumMod val="85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01600">
                            <a:schemeClr val="bg1">
                              <a:lumMod val="50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MS Gothic" pitchFamily="49" charset="-128"/>
                        <a:cs typeface="Aharoni" pitchFamily="2" charset="-79"/>
                      </a:endParaRPr>
                    </a:p>
                  </a:txBody>
                  <a:tcPr marL="91413" marR="91413" marT="45710" marB="4571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廣告價格</a:t>
                      </a:r>
                      <a:r>
                        <a:rPr lang="zh-TW" altLang="en-US" sz="1600" b="1" kern="1200" baseline="0" dirty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 </a:t>
                      </a:r>
                      <a:r>
                        <a:rPr lang="en-US" altLang="zh-TW" sz="1600" b="1" kern="1200" dirty="0" smtClean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(</a:t>
                      </a:r>
                      <a:r>
                        <a:rPr lang="zh-TW" altLang="en-US" sz="1600" b="1" kern="1200" dirty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單次</a:t>
                      </a:r>
                      <a:r>
                        <a:rPr lang="en-US" altLang="zh-TW" sz="1600" b="1" kern="1200" dirty="0">
                          <a:gradFill flip="none" rotWithShape="1">
                            <a:gsLst>
                              <a:gs pos="53000">
                                <a:schemeClr val="bg1"/>
                              </a:gs>
                              <a:gs pos="100000">
                                <a:schemeClr val="bg1">
                                  <a:lumMod val="85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01600">
                              <a:schemeClr val="bg1">
                                <a:lumMod val="50000"/>
                                <a:alpha val="40000"/>
                              </a:schemeClr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  <a:ea typeface="MS Gothic" pitchFamily="49" charset="-128"/>
                          <a:cs typeface="Aharoni" pitchFamily="2" charset="-79"/>
                        </a:rPr>
                        <a:t>)</a:t>
                      </a:r>
                      <a:endParaRPr lang="zh-TW" altLang="en-US" sz="1600" b="1" kern="1200" dirty="0">
                        <a:gradFill flip="none" rotWithShape="1">
                          <a:gsLst>
                            <a:gs pos="53000">
                              <a:schemeClr val="bg1"/>
                            </a:gs>
                            <a:gs pos="100000">
                              <a:schemeClr val="bg1">
                                <a:lumMod val="85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01600">
                            <a:schemeClr val="bg1">
                              <a:lumMod val="50000"/>
                              <a:alpha val="40000"/>
                            </a:schemeClr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  <a:ea typeface="MS Gothic" pitchFamily="49" charset="-128"/>
                        <a:cs typeface="Aharoni" pitchFamily="2" charset="-79"/>
                      </a:endParaRPr>
                    </a:p>
                  </a:txBody>
                  <a:tcPr marL="91413" marR="91413" marT="45710" marB="4571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香港旅業網</a:t>
                      </a:r>
                      <a:endParaRPr lang="en-US" altLang="zh-TW" sz="1600" b="1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27" marR="91427"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2022.4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月號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gradFill flip="none" rotWithShape="1">
                          <a:gsLst>
                            <a:gs pos="0">
                              <a:srgbClr val="8064A2">
                                <a:lumMod val="50000"/>
                              </a:srgbClr>
                            </a:gs>
                            <a:gs pos="69000">
                              <a:srgbClr val="1F497D">
                                <a:lumMod val="50000"/>
                              </a:srgb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prstClr val="white">
                              <a:alpha val="40000"/>
                            </a:prstClr>
                          </a:glow>
                        </a:effectLst>
                        <a:uLnTx/>
                        <a:uFillTx/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27" marR="91427" marT="45722" marB="45722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電子報製作</a:t>
                      </a:r>
                      <a:endParaRPr kumimoji="0" lang="en-US" altLang="zh-TW" sz="1600" b="1" i="0" u="none" strike="noStrike" kern="1200" cap="none" spc="0" normalizeH="0" baseline="0" dirty="0">
                        <a:ln>
                          <a:noFill/>
                        </a:ln>
                        <a:gradFill flip="none" rotWithShape="1">
                          <a:gsLst>
                            <a:gs pos="0">
                              <a:srgbClr val="8064A2">
                                <a:lumMod val="50000"/>
                              </a:srgbClr>
                            </a:gs>
                            <a:gs pos="69000">
                              <a:srgbClr val="1F497D">
                                <a:lumMod val="50000"/>
                              </a:srgb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prstClr val="white">
                              <a:alpha val="40000"/>
                            </a:prstClr>
                          </a:glow>
                        </a:effectLst>
                        <a:uLnTx/>
                        <a:uFillTx/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一次</a:t>
                      </a:r>
                      <a:endParaRPr lang="en-US" altLang="zh-TW" sz="1600" b="1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200" dirty="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NT$30,000</a:t>
                      </a:r>
                      <a:endParaRPr lang="zh-TW" altLang="en-US" sz="1600" b="0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zh-TW" altLang="en-US" sz="1600" b="1" kern="1200" dirty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旅報網站</a:t>
                      </a:r>
                      <a:endParaRPr lang="en-US" altLang="zh-TW" sz="1600" b="1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27" marR="91427"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上架當週</a:t>
                      </a:r>
                      <a:endParaRPr lang="en-US" altLang="zh-TW" sz="1600" b="1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27" marR="91427" marT="45722" marB="4572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主視覺右側圖</a:t>
                      </a: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(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上</a:t>
                      </a: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gradFill flip="none" rotWithShape="1">
                            <a:gsLst>
                              <a:gs pos="0">
                                <a:srgbClr val="8064A2">
                                  <a:lumMod val="50000"/>
                                </a:srgbClr>
                              </a:gs>
                              <a:gs pos="69000">
                                <a:srgbClr val="1F497D">
                                  <a:lumMod val="50000"/>
                                </a:srgb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prstClr val="white">
                                <a:alpha val="40000"/>
                              </a:prstClr>
                            </a:glow>
                          </a:effectLst>
                          <a:uLnTx/>
                          <a:uFillTx/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gradFill flip="none" rotWithShape="1">
                          <a:gsLst>
                            <a:gs pos="0">
                              <a:srgbClr val="8064A2">
                                <a:lumMod val="50000"/>
                              </a:srgbClr>
                            </a:gs>
                            <a:gs pos="69000">
                              <a:srgbClr val="1F497D">
                                <a:lumMod val="50000"/>
                              </a:srgb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prstClr val="white">
                              <a:alpha val="40000"/>
                            </a:prstClr>
                          </a:glow>
                        </a:effectLst>
                        <a:uLnTx/>
                        <a:uFillTx/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二</a:t>
                      </a:r>
                      <a:r>
                        <a:rPr lang="zh-TW" altLang="en-US" sz="1600" b="1" kern="1200" smtClean="0">
                          <a:gradFill flip="none" rotWithShape="1">
                            <a:gsLst>
                              <a:gs pos="0">
                                <a:schemeClr val="accent4">
                                  <a:lumMod val="50000"/>
                                </a:schemeClr>
                              </a:gs>
                              <a:gs pos="69000">
                                <a:schemeClr val="tx2">
                                  <a:lumMod val="50000"/>
                                </a:schemeClr>
                              </a:gs>
                            </a:gsLst>
                            <a:lin ang="5400000" scaled="0"/>
                            <a:tileRect/>
                          </a:gra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週</a:t>
                      </a:r>
                      <a:endParaRPr lang="zh-TW" altLang="en-US" sz="1600" b="1" kern="1200" dirty="0">
                        <a:gradFill flip="none" rotWithShape="1">
                          <a:gsLst>
                            <a:gs pos="0">
                              <a:schemeClr val="accent4">
                                <a:lumMod val="50000"/>
                              </a:schemeClr>
                            </a:gs>
                            <a:gs pos="69000">
                              <a:schemeClr val="tx2">
                                <a:lumMod val="50000"/>
                              </a:schemeClr>
                            </a:gs>
                          </a:gsLst>
                          <a:lin ang="5400000" scaled="0"/>
                          <a:tileRect/>
                        </a:gra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rgbClr val="FF0000"/>
                          </a:solidFill>
                          <a:effectLst>
                            <a:glow rad="139700">
                              <a:schemeClr val="bg1">
                                <a:alpha val="40000"/>
                              </a:schemeClr>
                            </a:glow>
                          </a:effectLst>
                          <a:latin typeface="Arial Black" panose="020B0A04020102020204" pitchFamily="34" charset="0"/>
                          <a:ea typeface="微軟正黑體" pitchFamily="34" charset="-120"/>
                          <a:cs typeface="Aharoni" panose="02010803020104030203" pitchFamily="2" charset="-79"/>
                        </a:rPr>
                        <a:t>專案搭贈</a:t>
                      </a:r>
                      <a:endParaRPr lang="en-US" altLang="zh-TW" sz="1600" b="0" kern="1200" dirty="0">
                        <a:solidFill>
                          <a:srgbClr val="FF0000"/>
                        </a:solidFill>
                        <a:effectLst>
                          <a:glow rad="139700">
                            <a:schemeClr val="bg1">
                              <a:alpha val="40000"/>
                            </a:schemeClr>
                          </a:glow>
                        </a:effectLst>
                        <a:latin typeface="Arial Black" panose="020B0A04020102020204" pitchFamily="34" charset="0"/>
                        <a:ea typeface="微軟正黑體" pitchFamily="34" charset="-120"/>
                        <a:cs typeface="Aharoni" panose="02010803020104030203" pitchFamily="2" charset="-79"/>
                      </a:endParaRPr>
                    </a:p>
                  </a:txBody>
                  <a:tcPr marL="91413" marR="91413" marT="45710" marB="4571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-36512" y="-61416"/>
            <a:ext cx="9180512" cy="6843375"/>
            <a:chOff x="61314" y="-29999"/>
            <a:chExt cx="9180512" cy="6843375"/>
          </a:xfrm>
        </p:grpSpPr>
        <p:grpSp>
          <p:nvGrpSpPr>
            <p:cNvPr id="33" name="群組 32"/>
            <p:cNvGrpSpPr/>
            <p:nvPr/>
          </p:nvGrpSpPr>
          <p:grpSpPr>
            <a:xfrm>
              <a:off x="61314" y="-29999"/>
              <a:ext cx="9180512" cy="6843375"/>
              <a:chOff x="61314" y="-29999"/>
              <a:chExt cx="9180512" cy="6843375"/>
            </a:xfrm>
          </p:grpSpPr>
          <p:grpSp>
            <p:nvGrpSpPr>
              <p:cNvPr id="35" name="群組 34"/>
              <p:cNvGrpSpPr/>
              <p:nvPr/>
            </p:nvGrpSpPr>
            <p:grpSpPr>
              <a:xfrm>
                <a:off x="73024" y="31417"/>
                <a:ext cx="9168802" cy="6781959"/>
                <a:chOff x="73024" y="31417"/>
                <a:chExt cx="9168802" cy="6781959"/>
              </a:xfrm>
            </p:grpSpPr>
            <p:pic>
              <p:nvPicPr>
                <p:cNvPr id="41" name="圖片 4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colorTemperature colorTemp="5300"/>
                          </a14:imgEffect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77841" y="6453336"/>
                  <a:ext cx="758655" cy="360040"/>
                </a:xfrm>
                <a:prstGeom prst="rect">
                  <a:avLst/>
                </a:prstGeom>
              </p:spPr>
            </p:pic>
            <p:sp>
              <p:nvSpPr>
                <p:cNvPr id="39" name="矩形 38"/>
                <p:cNvSpPr/>
                <p:nvPr/>
              </p:nvSpPr>
              <p:spPr>
                <a:xfrm>
                  <a:off x="73024" y="31417"/>
                  <a:ext cx="9168802" cy="62068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6" name="矩形 35"/>
              <p:cNvSpPr/>
              <p:nvPr/>
            </p:nvSpPr>
            <p:spPr>
              <a:xfrm>
                <a:off x="61314" y="-29999"/>
                <a:ext cx="2854502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5500" b="1" dirty="0">
                    <a:gradFill flip="none" rotWithShape="1">
                      <a:gsLst>
                        <a:gs pos="53000">
                          <a:prstClr val="white"/>
                        </a:gs>
                        <a:gs pos="100000">
                          <a:prstClr val="white">
                            <a:lumMod val="85000"/>
                          </a:prstClr>
                        </a:gs>
                      </a:gsLst>
                      <a:lin ang="5400000" scaled="0"/>
                      <a:tileRect/>
                    </a:gradFill>
                    <a:latin typeface="Arial Black" pitchFamily="34" charset="0"/>
                    <a:ea typeface="MS Gothic" pitchFamily="49" charset="-128"/>
                  </a:rPr>
                  <a:t>TTN</a:t>
                </a:r>
                <a:endParaRPr lang="zh-TW" altLang="en-US" sz="5500" dirty="0">
                  <a:gradFill flip="none" rotWithShape="1">
                    <a:gsLst>
                      <a:gs pos="53000">
                        <a:prstClr val="white"/>
                      </a:gs>
                      <a:gs pos="100000">
                        <a:prstClr val="white">
                          <a:lumMod val="85000"/>
                        </a:prstClr>
                      </a:gs>
                    </a:gsLst>
                    <a:lin ang="5400000" scaled="0"/>
                    <a:tileRect/>
                  </a:gradFill>
                  <a:latin typeface="Arial Black" pitchFamily="34" charset="0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691680" y="323364"/>
                <a:ext cx="1929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b="1" dirty="0">
                    <a:gradFill flip="none" rotWithShape="1">
                      <a:gsLst>
                        <a:gs pos="53000">
                          <a:prstClr val="white"/>
                        </a:gs>
                        <a:gs pos="100000">
                          <a:prstClr val="white">
                            <a:lumMod val="85000"/>
                          </a:prstClr>
                        </a:gs>
                      </a:gsLst>
                      <a:lin ang="5400000" scaled="0"/>
                      <a:tileRect/>
                    </a:gradFill>
                    <a:ea typeface="MS Gothic" pitchFamily="49" charset="-128"/>
                  </a:rPr>
                  <a:t>Travel Trend News</a:t>
                </a:r>
                <a:endParaRPr lang="zh-TW" alt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414842" y="404664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b="1" dirty="0">
                  <a:gradFill flip="none" rotWithShape="1">
                    <a:gsLst>
                      <a:gs pos="53000">
                        <a:prstClr val="white"/>
                      </a:gs>
                      <a:gs pos="100000">
                        <a:prstClr val="white">
                          <a:lumMod val="85000"/>
                        </a:prstClr>
                      </a:gs>
                    </a:gsLst>
                    <a:lin ang="5400000" scaled="0"/>
                    <a:tileRect/>
                  </a:gradFill>
                  <a:ea typeface="MS Gothic" pitchFamily="49" charset="-128"/>
                </a:rPr>
                <a:t>旅報</a:t>
              </a:r>
              <a:endParaRPr lang="zh-TW" altLang="en-US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547664" y="879103"/>
            <a:ext cx="5793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/>
              <a:t>      香港旅遊</a:t>
            </a:r>
            <a:r>
              <a:rPr lang="zh-TW" altLang="en-US" sz="2400" b="1" dirty="0" smtClean="0"/>
              <a:t>局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/ </a:t>
            </a:r>
            <a:r>
              <a:rPr lang="zh-TW" altLang="en-US" sz="2400" b="1" dirty="0" smtClean="0"/>
              <a:t>旅</a:t>
            </a:r>
            <a:r>
              <a:rPr lang="zh-TW" altLang="en-US" sz="2400" b="1" dirty="0" smtClean="0"/>
              <a:t>業網電子報製作報價單</a:t>
            </a:r>
            <a:endParaRPr lang="zh-TW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2915816" y="6093296"/>
            <a:ext cx="2038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solidFill>
                  <a:prstClr val="black"/>
                </a:solidFill>
                <a:ea typeface="新細明體" panose="02020500000000000000" pitchFamily="18" charset="-120"/>
              </a:rPr>
              <a:t>《</a:t>
            </a:r>
            <a:r>
              <a:rPr lang="zh-TW" altLang="en-US" sz="1400" dirty="0">
                <a:solidFill>
                  <a:prstClr val="black"/>
                </a:solidFill>
                <a:ea typeface="新細明體" panose="02020500000000000000" pitchFamily="18" charset="-120"/>
              </a:rPr>
              <a:t> </a:t>
            </a:r>
            <a:r>
              <a:rPr lang="zh-TW" altLang="en-US" sz="1400" dirty="0">
                <a:solidFill>
                  <a:prstClr val="black"/>
                </a:solidFill>
                <a:ea typeface="新細明體" panose="02020500000000000000" pitchFamily="18" charset="-120"/>
              </a:rPr>
              <a:t>電子報製作</a:t>
            </a:r>
            <a:r>
              <a:rPr lang="en-US" altLang="zh-TW" sz="1400" dirty="0" smtClean="0">
                <a:solidFill>
                  <a:prstClr val="black"/>
                </a:solidFill>
                <a:ea typeface="新細明體" panose="02020500000000000000" pitchFamily="18" charset="-120"/>
              </a:rPr>
              <a:t>》</a:t>
            </a:r>
            <a:r>
              <a:rPr lang="zh-TW" altLang="en-US" sz="1400" dirty="0" smtClean="0">
                <a:solidFill>
                  <a:prstClr val="black"/>
                </a:solidFill>
                <a:ea typeface="新細明體" panose="02020500000000000000" pitchFamily="18" charset="-120"/>
              </a:rPr>
              <a:t> </a:t>
            </a:r>
            <a:endParaRPr lang="zh-TW" altLang="en-US" sz="1400" dirty="0"/>
          </a:p>
        </p:txBody>
      </p:sp>
      <p:sp>
        <p:nvSpPr>
          <p:cNvPr id="5" name="矩形 4"/>
          <p:cNvSpPr/>
          <p:nvPr/>
        </p:nvSpPr>
        <p:spPr>
          <a:xfrm>
            <a:off x="6012160" y="6381328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solidFill>
                  <a:prstClr val="black"/>
                </a:solidFill>
                <a:ea typeface="新細明體" panose="02020500000000000000" pitchFamily="18" charset="-120"/>
              </a:rPr>
              <a:t>《</a:t>
            </a:r>
            <a:r>
              <a:rPr lang="zh-TW" altLang="en-US" sz="1400" b="1" dirty="0">
                <a:gradFill flip="none" rotWithShape="1">
                  <a:gsLst>
                    <a:gs pos="0">
                      <a:srgbClr val="8064A2">
                        <a:lumMod val="50000"/>
                      </a:srgbClr>
                    </a:gs>
                    <a:gs pos="69000">
                      <a:srgbClr val="1F497D">
                        <a:lumMod val="50000"/>
                      </a:srgbClr>
                    </a:gs>
                  </a:gsLst>
                  <a:lin ang="5400000" scaled="0"/>
                  <a:tileRect/>
                </a:gra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Arial Black" panose="020B0A04020102020204" pitchFamily="34" charset="0"/>
                <a:ea typeface="微軟正黑體" pitchFamily="34" charset="-120"/>
                <a:cs typeface="Aharoni" panose="02010803020104030203" pitchFamily="2" charset="-79"/>
              </a:rPr>
              <a:t>主視覺右側圖</a:t>
            </a:r>
            <a:r>
              <a:rPr lang="en-US" altLang="zh-TW" sz="1400" b="1" dirty="0">
                <a:gradFill flip="none" rotWithShape="1">
                  <a:gsLst>
                    <a:gs pos="0">
                      <a:srgbClr val="8064A2">
                        <a:lumMod val="50000"/>
                      </a:srgbClr>
                    </a:gs>
                    <a:gs pos="69000">
                      <a:srgbClr val="1F497D">
                        <a:lumMod val="50000"/>
                      </a:srgbClr>
                    </a:gs>
                  </a:gsLst>
                  <a:lin ang="5400000" scaled="0"/>
                  <a:tileRect/>
                </a:gra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Arial Black" panose="020B0A04020102020204" pitchFamily="34" charset="0"/>
                <a:ea typeface="微軟正黑體" pitchFamily="34" charset="-120"/>
                <a:cs typeface="Aharoni" panose="02010803020104030203" pitchFamily="2" charset="-79"/>
              </a:rPr>
              <a:t>(</a:t>
            </a:r>
            <a:r>
              <a:rPr lang="zh-TW" altLang="en-US" sz="1400" b="1" dirty="0">
                <a:gradFill flip="none" rotWithShape="1">
                  <a:gsLst>
                    <a:gs pos="0">
                      <a:srgbClr val="8064A2">
                        <a:lumMod val="50000"/>
                      </a:srgbClr>
                    </a:gs>
                    <a:gs pos="69000">
                      <a:srgbClr val="1F497D">
                        <a:lumMod val="50000"/>
                      </a:srgbClr>
                    </a:gs>
                  </a:gsLst>
                  <a:lin ang="5400000" scaled="0"/>
                  <a:tileRect/>
                </a:gra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Arial Black" panose="020B0A04020102020204" pitchFamily="34" charset="0"/>
                <a:ea typeface="微軟正黑體" pitchFamily="34" charset="-120"/>
                <a:cs typeface="Aharoni" panose="02010803020104030203" pitchFamily="2" charset="-79"/>
              </a:rPr>
              <a:t>上</a:t>
            </a:r>
            <a:r>
              <a:rPr lang="en-US" altLang="zh-TW" sz="1400" b="1" dirty="0" smtClean="0">
                <a:gradFill flip="none" rotWithShape="1">
                  <a:gsLst>
                    <a:gs pos="0">
                      <a:srgbClr val="8064A2">
                        <a:lumMod val="50000"/>
                      </a:srgbClr>
                    </a:gs>
                    <a:gs pos="69000">
                      <a:srgbClr val="1F497D">
                        <a:lumMod val="50000"/>
                      </a:srgbClr>
                    </a:gs>
                  </a:gsLst>
                  <a:lin ang="5400000" scaled="0"/>
                  <a:tileRect/>
                </a:gra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Arial Black" panose="020B0A04020102020204" pitchFamily="34" charset="0"/>
                <a:ea typeface="微軟正黑體" pitchFamily="34" charset="-120"/>
                <a:cs typeface="Aharoni" panose="02010803020104030203" pitchFamily="2" charset="-79"/>
              </a:rPr>
              <a:t>)</a:t>
            </a:r>
            <a:r>
              <a:rPr lang="en-US" altLang="zh-TW" sz="1400" dirty="0" smtClean="0">
                <a:solidFill>
                  <a:prstClr val="black"/>
                </a:solidFill>
                <a:ea typeface="新細明體" panose="02020500000000000000" pitchFamily="18" charset="-120"/>
              </a:rPr>
              <a:t>》</a:t>
            </a:r>
            <a:endParaRPr lang="zh-TW" altLang="en-US" sz="1400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01008"/>
            <a:ext cx="817916" cy="321297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61048"/>
            <a:ext cx="3743400" cy="2326505"/>
          </a:xfrm>
          <a:prstGeom prst="rect">
            <a:avLst/>
          </a:prstGeom>
        </p:spPr>
      </p:pic>
      <p:sp>
        <p:nvSpPr>
          <p:cNvPr id="27" name="圓角矩形 26"/>
          <p:cNvSpPr/>
          <p:nvPr/>
        </p:nvSpPr>
        <p:spPr>
          <a:xfrm flipV="1">
            <a:off x="6948264" y="4293094"/>
            <a:ext cx="1325153" cy="720081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86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6528</TotalTime>
  <Words>74</Words>
  <Application>Microsoft Office PowerPoint</Application>
  <PresentationFormat>如螢幕大小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新細明體</vt:lpstr>
      <vt:lpstr>Aharoni</vt:lpstr>
      <vt:lpstr>Arial</vt:lpstr>
      <vt:lpstr>Arial Black</vt:lpstr>
      <vt:lpstr>Calibri</vt:lpstr>
      <vt:lpstr>Microsoft YaHei</vt:lpstr>
      <vt:lpstr>MS Gothic</vt:lpstr>
      <vt:lpstr>Wingdings</vt:lpstr>
      <vt:lpstr>微軟正黑體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joy0416</dc:creator>
  <cp:lastModifiedBy>judy</cp:lastModifiedBy>
  <cp:revision>562</cp:revision>
  <cp:lastPrinted>2015-03-03T08:10:26Z</cp:lastPrinted>
  <dcterms:created xsi:type="dcterms:W3CDTF">2011-12-13T07:17:12Z</dcterms:created>
  <dcterms:modified xsi:type="dcterms:W3CDTF">2022-04-26T15:21:19Z</dcterms:modified>
</cp:coreProperties>
</file>